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66D"/>
    <a:srgbClr val="60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3"/>
    <p:restoredTop sz="94631"/>
  </p:normalViewPr>
  <p:slideViewPr>
    <p:cSldViewPr snapToGrid="0">
      <p:cViewPr>
        <p:scale>
          <a:sx n="21" d="100"/>
          <a:sy n="21" d="100"/>
        </p:scale>
        <p:origin x="2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6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0" y="4765280"/>
            <a:ext cx="40898700" cy="131370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0" y="18138400"/>
            <a:ext cx="40898700" cy="50730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0" y="7079200"/>
            <a:ext cx="40898700" cy="125664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0" y="20174240"/>
            <a:ext cx="40898700" cy="83250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0" y="13765440"/>
            <a:ext cx="40898700" cy="53874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8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19199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7375840"/>
            <a:ext cx="19199700" cy="218652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3555840"/>
            <a:ext cx="13478400" cy="48366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8893440"/>
            <a:ext cx="13478400" cy="203481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1pPr>
            <a:lvl2pPr marL="914400" lvl="1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marL="1371600" lvl="2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marL="1828800" lvl="3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marL="2286000" lvl="4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marL="2743200" lvl="5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marL="3200400" lvl="6" indent="-5207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marL="3657600" lvl="7" indent="-5207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marL="4114800" lvl="8" indent="-5207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0" y="2880960"/>
            <a:ext cx="30565500" cy="261810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800"/>
            <a:ext cx="21945600" cy="3291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349450" tIns="349450" rIns="349450" bIns="349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0" y="7892320"/>
            <a:ext cx="19416900" cy="9486900"/>
          </a:xfrm>
          <a:prstGeom prst="rect">
            <a:avLst/>
          </a:prstGeom>
        </p:spPr>
        <p:txBody>
          <a:bodyPr spcFirstLastPara="1" wrap="square" lIns="349450" tIns="349450" rIns="349450" bIns="3494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0" y="17939680"/>
            <a:ext cx="19416900" cy="7904700"/>
          </a:xfrm>
          <a:prstGeom prst="rect">
            <a:avLst/>
          </a:prstGeom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4634080"/>
            <a:ext cx="18417600" cy="236490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marL="457200" lvl="0" indent="-66675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marL="914400" lvl="1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marL="1371600" lvl="2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marL="1828800" lvl="3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marL="2286000" lvl="4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marL="2743200" lvl="5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marL="3200400" lvl="6" indent="-5715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marL="3657600" lvl="7" indent="-5715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marL="4114800" lvl="8" indent="-5715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0" y="27075680"/>
            <a:ext cx="28794300" cy="38727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0" y="2848160"/>
            <a:ext cx="408987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0" y="7375840"/>
            <a:ext cx="40898700" cy="21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t" anchorCtr="0">
            <a:normAutofit/>
          </a:bodyPr>
          <a:lstStyle>
            <a:lvl1pPr marL="457200" lvl="0" indent="-666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900"/>
              <a:buChar char="●"/>
              <a:defRPr sz="6900">
                <a:solidFill>
                  <a:schemeClr val="dk2"/>
                </a:solidFill>
              </a:defRPr>
            </a:lvl1pPr>
            <a:lvl2pPr marL="914400" lvl="1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2pPr>
            <a:lvl3pPr marL="1371600" lvl="2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3pPr>
            <a:lvl4pPr marL="1828800" lvl="3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4pPr>
            <a:lvl5pPr marL="2286000" lvl="4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5pPr>
            <a:lvl6pPr marL="2743200" lvl="5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6pPr>
            <a:lvl7pPr marL="3200400" lvl="6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7pPr>
            <a:lvl8pPr marL="3657600" lvl="7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8pPr>
            <a:lvl9pPr marL="4114800" lvl="8" indent="-571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8" y="29844588"/>
            <a:ext cx="26337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9450" tIns="349450" rIns="349450" bIns="349450" anchor="ctr" anchorCtr="0">
            <a:normAutofit/>
          </a:bodyPr>
          <a:lstStyle>
            <a:lvl1pPr lvl="0" algn="r">
              <a:buNone/>
              <a:defRPr sz="3800">
                <a:solidFill>
                  <a:schemeClr val="dk2"/>
                </a:solidFill>
              </a:defRPr>
            </a:lvl1pPr>
            <a:lvl2pPr lvl="1" algn="r">
              <a:buNone/>
              <a:defRPr sz="3800">
                <a:solidFill>
                  <a:schemeClr val="dk2"/>
                </a:solidFill>
              </a:defRPr>
            </a:lvl2pPr>
            <a:lvl3pPr lvl="2" algn="r">
              <a:buNone/>
              <a:defRPr sz="3800">
                <a:solidFill>
                  <a:schemeClr val="dk2"/>
                </a:solidFill>
              </a:defRPr>
            </a:lvl3pPr>
            <a:lvl4pPr lvl="3" algn="r">
              <a:buNone/>
              <a:defRPr sz="3800">
                <a:solidFill>
                  <a:schemeClr val="dk2"/>
                </a:solidFill>
              </a:defRPr>
            </a:lvl4pPr>
            <a:lvl5pPr lvl="4" algn="r">
              <a:buNone/>
              <a:defRPr sz="3800">
                <a:solidFill>
                  <a:schemeClr val="dk2"/>
                </a:solidFill>
              </a:defRPr>
            </a:lvl5pPr>
            <a:lvl6pPr lvl="5" algn="r">
              <a:buNone/>
              <a:defRPr sz="3800">
                <a:solidFill>
                  <a:schemeClr val="dk2"/>
                </a:solidFill>
              </a:defRPr>
            </a:lvl6pPr>
            <a:lvl7pPr lvl="6" algn="r">
              <a:buNone/>
              <a:defRPr sz="3800">
                <a:solidFill>
                  <a:schemeClr val="dk2"/>
                </a:solidFill>
              </a:defRPr>
            </a:lvl7pPr>
            <a:lvl8pPr lvl="7" algn="r">
              <a:buNone/>
              <a:defRPr sz="3800">
                <a:solidFill>
                  <a:schemeClr val="dk2"/>
                </a:solidFill>
              </a:defRPr>
            </a:lvl8pPr>
            <a:lvl9pPr lvl="8" algn="r">
              <a:buNone/>
              <a:defRPr sz="38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s://doi.org/10.1177/2331216519854597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/>
        </p:nvSpPr>
        <p:spPr>
          <a:xfrm>
            <a:off x="0" y="1471186"/>
            <a:ext cx="4389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4200" dirty="0">
                <a:solidFill>
                  <a:schemeClr val="dk1"/>
                </a:solidFill>
              </a:rPr>
              <a:t>Benjamin N. Richardson</a:t>
            </a:r>
            <a:r>
              <a:rPr lang="en" sz="4200" baseline="30000" dirty="0">
                <a:solidFill>
                  <a:schemeClr val="dk1"/>
                </a:solidFill>
              </a:rPr>
              <a:t>1</a:t>
            </a:r>
            <a:r>
              <a:rPr lang="en" sz="4200" dirty="0">
                <a:solidFill>
                  <a:schemeClr val="dk1"/>
                </a:solidFill>
              </a:rPr>
              <a:t>, Maanasa Guru Adimurthy</a:t>
            </a:r>
            <a:r>
              <a:rPr lang="en" sz="4200" baseline="30000" dirty="0">
                <a:solidFill>
                  <a:schemeClr val="dk1"/>
                </a:solidFill>
              </a:rPr>
              <a:t>2</a:t>
            </a:r>
            <a:r>
              <a:rPr lang="en" sz="4200" dirty="0">
                <a:solidFill>
                  <a:schemeClr val="dk1"/>
                </a:solidFill>
              </a:rPr>
              <a:t>, Christopher A. Brown</a:t>
            </a:r>
            <a:r>
              <a:rPr lang="en" sz="4200" baseline="30000" dirty="0">
                <a:solidFill>
                  <a:schemeClr val="dk1"/>
                </a:solidFill>
              </a:rPr>
              <a:t>3</a:t>
            </a:r>
            <a:r>
              <a:rPr lang="en" sz="4200" dirty="0">
                <a:solidFill>
                  <a:schemeClr val="dk1"/>
                </a:solidFill>
              </a:rPr>
              <a:t>, Merri J. Rosen</a:t>
            </a:r>
            <a:r>
              <a:rPr lang="en" sz="4200" baseline="30000" dirty="0">
                <a:solidFill>
                  <a:schemeClr val="dk1"/>
                </a:solidFill>
              </a:rPr>
              <a:t>4</a:t>
            </a:r>
            <a:r>
              <a:rPr lang="en" sz="4200" dirty="0">
                <a:solidFill>
                  <a:schemeClr val="dk1"/>
                </a:solidFill>
              </a:rPr>
              <a:t>, Barbara G. Shinn-Cunningham</a:t>
            </a:r>
            <a:r>
              <a:rPr lang="en" sz="4200" baseline="30000" dirty="0">
                <a:solidFill>
                  <a:schemeClr val="dk1"/>
                </a:solidFill>
              </a:rPr>
              <a:t>1,5</a:t>
            </a:r>
            <a:endParaRPr sz="4200" dirty="0">
              <a:solidFill>
                <a:schemeClr val="dk1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26575290" y="16772682"/>
            <a:ext cx="17145000" cy="12877454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631773" y="3708231"/>
            <a:ext cx="17145000" cy="12897438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55393" y="2348297"/>
            <a:ext cx="43891200" cy="11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aseline="30000" dirty="0">
                <a:solidFill>
                  <a:schemeClr val="dk1"/>
                </a:solidFill>
              </a:rPr>
              <a:t>1</a:t>
            </a:r>
            <a:r>
              <a:rPr lang="en" sz="3200" dirty="0">
                <a:solidFill>
                  <a:schemeClr val="dk1"/>
                </a:solidFill>
              </a:rPr>
              <a:t>Neuroscience Institute, Carnegie Mellon University; </a:t>
            </a:r>
            <a:r>
              <a:rPr lang="en" sz="3200" baseline="30000" dirty="0">
                <a:solidFill>
                  <a:schemeClr val="dk1"/>
                </a:solidFill>
              </a:rPr>
              <a:t>2</a:t>
            </a:r>
            <a:r>
              <a:rPr lang="en" sz="3200" dirty="0">
                <a:solidFill>
                  <a:schemeClr val="dk1"/>
                </a:solidFill>
              </a:rPr>
              <a:t>Department of Psychiatry, University of Pittsburgh; </a:t>
            </a:r>
            <a:r>
              <a:rPr lang="en" sz="3200" baseline="30000" dirty="0">
                <a:solidFill>
                  <a:schemeClr val="dk1"/>
                </a:solidFill>
              </a:rPr>
              <a:t>3</a:t>
            </a:r>
            <a:r>
              <a:rPr lang="en" sz="3200" dirty="0">
                <a:solidFill>
                  <a:schemeClr val="dk1"/>
                </a:solidFill>
              </a:rPr>
              <a:t>Department of Communication Sciences and Disorders, University of South Florida;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aseline="30000" dirty="0">
                <a:solidFill>
                  <a:schemeClr val="dk1"/>
                </a:solidFill>
              </a:rPr>
              <a:t>4</a:t>
            </a:r>
            <a:r>
              <a:rPr lang="en" sz="3200" dirty="0">
                <a:solidFill>
                  <a:schemeClr val="dk1"/>
                </a:solidFill>
              </a:rPr>
              <a:t>Department of Neurobiology, Northeast Ohio Medical University;</a:t>
            </a:r>
            <a:r>
              <a:rPr lang="en-US" sz="3200" dirty="0">
                <a:solidFill>
                  <a:schemeClr val="dk1"/>
                </a:solidFill>
              </a:rPr>
              <a:t> </a:t>
            </a:r>
            <a:r>
              <a:rPr lang="en-US" sz="3200" baseline="30000" dirty="0">
                <a:solidFill>
                  <a:schemeClr val="dk1"/>
                </a:solidFill>
              </a:rPr>
              <a:t>5</a:t>
            </a:r>
            <a:r>
              <a:rPr lang="en-US" sz="3200" dirty="0">
                <a:solidFill>
                  <a:schemeClr val="dk1"/>
                </a:solidFill>
              </a:rPr>
              <a:t>Mellon College of Science, Carnegie Mellon University</a:t>
            </a: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194072"/>
            <a:ext cx="318135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6639805" y="3708232"/>
            <a:ext cx="17145000" cy="1116210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700" dirty="0">
                <a:solidFill>
                  <a:schemeClr val="lt1"/>
                </a:solidFill>
              </a:rPr>
              <a:t>Sensory (P1-N1) responses to target words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0" y="152400"/>
            <a:ext cx="43891200" cy="125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>
                <a:solidFill>
                  <a:schemeClr val="dk1"/>
                </a:solidFill>
              </a:rPr>
              <a:t>Intelligibility Modulates Early Attentional Filtering of Competing Speech</a:t>
            </a:r>
            <a:endParaRPr sz="7300" dirty="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6575290" y="16754303"/>
            <a:ext cx="17145000" cy="1378540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Target recognition (P300) responses to target words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38570" y="3708230"/>
            <a:ext cx="12411132" cy="4988175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10809" y="3730860"/>
            <a:ext cx="12440568" cy="957214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Overview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39416" y="4773264"/>
            <a:ext cx="12251839" cy="3751209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Intelligible speech masks target speech more than unintelligible speech [1,2,3], but manipulations of intelligibility vary in the literature: time reversal, N-talker babble, vocoding, filtering, etc. [4,5,6,7].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Here, we controlled for acoustic differences between intelligible and unintelligible maskers, and measured neural responses.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Intelligible speech, which more readily masked target speech, modulated the P1-N1 response but not the P300 response, suggesting an early attentional filtering mechanism.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9206075" y="18518923"/>
            <a:ext cx="4391349" cy="744486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P300 was elicited strongly by color words in the target stream, but not by object words.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P300 was not modulated by masker intelligibility: No differences between P300 to the target between Word and Scrambled masker conditions, except for Exp 1. (Object, Same Talker)</a:t>
            </a:r>
          </a:p>
        </p:txBody>
      </p:sp>
      <p:sp>
        <p:nvSpPr>
          <p:cNvPr id="67" name="Google Shape;67;p13"/>
          <p:cNvSpPr txBox="1"/>
          <p:nvPr/>
        </p:nvSpPr>
        <p:spPr>
          <a:xfrm>
            <a:off x="12839391" y="29559334"/>
            <a:ext cx="13518932" cy="3164257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2820049" y="29326445"/>
            <a:ext cx="13538274" cy="885847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References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2969346" y="30282278"/>
            <a:ext cx="13201013" cy="2421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Summers, Robert J., and Brian Roberts. 2020. “Informational Masking of Speech by Acoustically Similar Intelligible and Unintelligible Interferers.”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147 (2): 1113.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Van Engen, Kristin J., Jasmine E. B. Phelps, Rajka </a:t>
            </a:r>
            <a:r>
              <a:rPr lang="en-US" sz="1100" dirty="0" err="1"/>
              <a:t>Smiljanic</a:t>
            </a:r>
            <a:r>
              <a:rPr lang="en-US" sz="1100" dirty="0"/>
              <a:t>, and Bharath Chandrasekaran. 2014. “Enhancing Speech Intelligibility: Interactions among Context, Modality, Speech Style, and Masker.” </a:t>
            </a:r>
            <a:r>
              <a:rPr lang="en-US" sz="1100" i="1" dirty="0"/>
              <a:t>Journal of Speech, Language, and Hearing Research: JSLHR</a:t>
            </a:r>
            <a:r>
              <a:rPr lang="en-US" sz="1100" dirty="0"/>
              <a:t> 57 (5): 1908–18.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 err="1"/>
              <a:t>Rennies</a:t>
            </a:r>
            <a:r>
              <a:rPr lang="en-US" sz="1100" dirty="0"/>
              <a:t>, Jan, Virginia Best, Elin </a:t>
            </a:r>
            <a:r>
              <a:rPr lang="en-US" sz="1100" dirty="0" err="1"/>
              <a:t>Roverud</a:t>
            </a:r>
            <a:r>
              <a:rPr lang="en-US" sz="1100" dirty="0"/>
              <a:t>, and Gerald Kidd Jr. 2019. “Energetic and Informational Components of Speech-on-Speech Masking in Binaural Speech Intelligibility and Perceived Listening Effort.” </a:t>
            </a:r>
            <a:r>
              <a:rPr lang="en-US" sz="1100" i="1" dirty="0"/>
              <a:t>Trends in Hearing</a:t>
            </a:r>
            <a:r>
              <a:rPr lang="en-US" sz="1100" dirty="0"/>
              <a:t> 23 (January). </a:t>
            </a:r>
            <a:r>
              <a:rPr lang="en-US" sz="1100" dirty="0">
                <a:hlinkClick r:id="rId4"/>
              </a:rPr>
              <a:t>https://doi.org/10.1177/2331216519854597</a:t>
            </a:r>
            <a:r>
              <a:rPr lang="en-US" sz="1100" dirty="0"/>
              <a:t>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Scott, Sophie K., Stuart Rosen, Harriet Lang, and Richard J. S. Wise. 2006. “Neural Correlates of Intelligibility in Speech Investigated with Noise Vocoded Speech—A Positron Emission Tomography Study.”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120 (2): 1075–83.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Pollack, Irwin. 2005. “Effects of High Pass and Low Pass Filtering on the Intelligibility of Speech in Noise.”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20 (3): 259–66.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Cooke, Martin, and </a:t>
            </a:r>
            <a:r>
              <a:rPr lang="en-US" sz="1100" dirty="0" err="1"/>
              <a:t>Youyi</a:t>
            </a:r>
            <a:r>
              <a:rPr lang="en-US" sz="1100" dirty="0"/>
              <a:t> Lu. 2010. “Spectral and Temporal Changes to Speech Produced in the Presence of Energetic and Informational Maskers.”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128 (4): 2059–69.</a:t>
            </a:r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r>
              <a:rPr lang="en-US" sz="1100" dirty="0"/>
              <a:t>Van Engen, Kristin J., and Ann R. Bradlow. 2007. “Sentence Recognition in Native- and Foreign-Language Multi-Talker Background Noise.” </a:t>
            </a:r>
            <a:r>
              <a:rPr lang="en-US" sz="1100" i="1" dirty="0"/>
              <a:t>The Journal of the Acoustical Society of America</a:t>
            </a:r>
            <a:r>
              <a:rPr lang="en-US" sz="1100" dirty="0"/>
              <a:t> 121 (1): 519–26.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pPr marL="457200" lvl="0" indent="-304800">
              <a:buClr>
                <a:schemeClr val="dk1"/>
              </a:buClr>
              <a:buSzPts val="1200"/>
              <a:buAutoNum type="arabicPeriod"/>
            </a:pPr>
            <a:endParaRPr sz="1100" dirty="0">
              <a:solidFill>
                <a:schemeClr val="dk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769398-ED36-0C99-BEC4-9BC57BEF49A4}"/>
              </a:ext>
            </a:extLst>
          </p:cNvPr>
          <p:cNvGrpSpPr/>
          <p:nvPr/>
        </p:nvGrpSpPr>
        <p:grpSpPr>
          <a:xfrm>
            <a:off x="26614891" y="29812087"/>
            <a:ext cx="8987705" cy="2953913"/>
            <a:chOff x="837032" y="28404311"/>
            <a:chExt cx="8987705" cy="2953913"/>
          </a:xfrm>
        </p:grpSpPr>
        <p:sp>
          <p:nvSpPr>
            <p:cNvPr id="71" name="Google Shape;71;p13"/>
            <p:cNvSpPr txBox="1"/>
            <p:nvPr/>
          </p:nvSpPr>
          <p:spPr>
            <a:xfrm>
              <a:off x="853998" y="28413537"/>
              <a:ext cx="8970739" cy="2944687"/>
            </a:xfrm>
            <a:prstGeom prst="rect">
              <a:avLst/>
            </a:prstGeom>
            <a:noFill/>
            <a:ln w="76200" cap="flat" cmpd="sng">
              <a:solidFill>
                <a:srgbClr val="745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900"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837032" y="28439223"/>
              <a:ext cx="4440777" cy="811394"/>
            </a:xfrm>
            <a:prstGeom prst="rect">
              <a:avLst/>
            </a:prstGeom>
            <a:solidFill>
              <a:srgbClr val="74519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 dirty="0">
                  <a:solidFill>
                    <a:schemeClr val="lt1"/>
                  </a:solidFill>
                </a:rPr>
                <a:t>Acknowledgements</a:t>
              </a:r>
              <a:endParaRPr sz="3800" dirty="0">
                <a:solidFill>
                  <a:schemeClr val="lt1"/>
                </a:solidFill>
              </a:endParaRPr>
            </a:p>
          </p:txBody>
        </p:sp>
        <p:sp>
          <p:nvSpPr>
            <p:cNvPr id="73" name="Google Shape;73;p13"/>
            <p:cNvSpPr txBox="1"/>
            <p:nvPr/>
          </p:nvSpPr>
          <p:spPr>
            <a:xfrm>
              <a:off x="5154627" y="28404311"/>
              <a:ext cx="4670110" cy="2891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683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F31-DC022481 to BNR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R21-DC018408 to CAB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R01-DC015988 to BGSC</a:t>
              </a:r>
              <a:endParaRPr sz="2200" dirty="0">
                <a:solidFill>
                  <a:schemeClr val="tx1"/>
                </a:solidFill>
              </a:endParaRPr>
            </a:p>
            <a:p>
              <a:pPr marL="457200" lvl="0" indent="-368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R01-DC022699 to CAB &amp; BGSC</a:t>
              </a:r>
            </a:p>
            <a:p>
              <a:pPr marL="457200" lvl="0" indent="-368300">
                <a:lnSpc>
                  <a:spcPct val="90000"/>
                </a:lnSpc>
                <a:buClr>
                  <a:schemeClr val="dk2"/>
                </a:buClr>
                <a:buSzPts val="2200"/>
                <a:buChar char="●"/>
              </a:pPr>
              <a:r>
                <a:rPr lang="en" sz="2200" dirty="0">
                  <a:solidFill>
                    <a:schemeClr val="tx1"/>
                  </a:solidFill>
                </a:rPr>
                <a:t>ONR-</a:t>
              </a:r>
              <a:r>
                <a:rPr lang="en-US" sz="2200" dirty="0">
                  <a:solidFill>
                    <a:schemeClr val="tx1"/>
                  </a:solidFill>
                </a:rPr>
                <a:t>N00014-23-1-2065 to BGSC</a:t>
              </a:r>
              <a:endParaRPr lang="en" sz="2200" dirty="0">
                <a:solidFill>
                  <a:schemeClr val="tx1"/>
                </a:solidFill>
              </a:endParaRPr>
            </a:p>
            <a:p>
              <a:pPr marL="457200" lvl="0" indent="-368300">
                <a:lnSpc>
                  <a:spcPct val="90000"/>
                </a:lnSpc>
                <a:buClr>
                  <a:schemeClr val="dk2"/>
                </a:buClr>
                <a:buSzPts val="2200"/>
                <a:buChar char="●"/>
              </a:pPr>
              <a:r>
                <a:rPr lang="en-US" sz="2200" dirty="0">
                  <a:solidFill>
                    <a:schemeClr val="tx1"/>
                  </a:solidFill>
                </a:rPr>
                <a:t>R01 DC019126 to MJR &amp; BGSC</a:t>
              </a:r>
              <a:endParaRPr sz="2200" dirty="0">
                <a:solidFill>
                  <a:schemeClr val="tx1"/>
                </a:solidFill>
              </a:endParaRPr>
            </a:p>
          </p:txBody>
        </p:sp>
        <p:pic>
          <p:nvPicPr>
            <p:cNvPr id="74" name="Google Shape;74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32619" y="29421794"/>
              <a:ext cx="1602195" cy="16755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" name="Google Shape;7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327" y="108882"/>
            <a:ext cx="2507700" cy="250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B757329-D37C-844A-C836-7AB1791BD020}"/>
              </a:ext>
            </a:extLst>
          </p:cNvPr>
          <p:cNvGrpSpPr/>
          <p:nvPr/>
        </p:nvGrpSpPr>
        <p:grpSpPr>
          <a:xfrm>
            <a:off x="35772890" y="29788988"/>
            <a:ext cx="8003882" cy="2934605"/>
            <a:chOff x="7331121" y="27959645"/>
            <a:chExt cx="8003882" cy="2934605"/>
          </a:xfrm>
        </p:grpSpPr>
        <p:sp>
          <p:nvSpPr>
            <p:cNvPr id="79" name="Google Shape;79;p13"/>
            <p:cNvSpPr txBox="1"/>
            <p:nvPr/>
          </p:nvSpPr>
          <p:spPr>
            <a:xfrm>
              <a:off x="7331121" y="27969016"/>
              <a:ext cx="8003882" cy="2925234"/>
            </a:xfrm>
            <a:prstGeom prst="rect">
              <a:avLst/>
            </a:prstGeom>
            <a:noFill/>
            <a:ln w="76200" cap="flat" cmpd="sng">
              <a:solidFill>
                <a:srgbClr val="74519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900">
                <a:solidFill>
                  <a:schemeClr val="dk2"/>
                </a:solidFill>
              </a:endParaRPr>
            </a:p>
          </p:txBody>
        </p:sp>
        <p:pic>
          <p:nvPicPr>
            <p:cNvPr id="80" name="Google Shape;80;p13" title="bing_generated_qrcode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99835" y="28081707"/>
              <a:ext cx="2296050" cy="229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3"/>
            <p:cNvSpPr txBox="1"/>
            <p:nvPr/>
          </p:nvSpPr>
          <p:spPr>
            <a:xfrm>
              <a:off x="9957691" y="30173833"/>
              <a:ext cx="28575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2"/>
                  </a:solidFill>
                </a:rPr>
                <a:t>https://</a:t>
              </a:r>
              <a:r>
                <a:rPr lang="en" sz="2000" dirty="0" err="1">
                  <a:solidFill>
                    <a:schemeClr val="dk2"/>
                  </a:solidFill>
                </a:rPr>
                <a:t>bnrichardson.net</a:t>
              </a:r>
              <a:endParaRPr sz="2000" dirty="0"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13"/>
            <p:cNvSpPr txBox="1"/>
            <p:nvPr/>
          </p:nvSpPr>
          <p:spPr>
            <a:xfrm>
              <a:off x="7544831" y="28910296"/>
              <a:ext cx="2165971" cy="1638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</a:rPr>
                <a:t>Your future postdoc might be just a scan away…</a:t>
              </a:r>
              <a:endParaRPr sz="2400" dirty="0">
                <a:solidFill>
                  <a:schemeClr val="dk2"/>
                </a:solidFill>
              </a:endParaRPr>
            </a:p>
          </p:txBody>
        </p:sp>
        <p:pic>
          <p:nvPicPr>
            <p:cNvPr id="86" name="Google Shape;86;p13" title="headshot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859891" y="28278008"/>
              <a:ext cx="2296049" cy="229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3"/>
            <p:cNvSpPr txBox="1"/>
            <p:nvPr/>
          </p:nvSpPr>
          <p:spPr>
            <a:xfrm>
              <a:off x="7331121" y="27959645"/>
              <a:ext cx="2874257" cy="811800"/>
            </a:xfrm>
            <a:prstGeom prst="rect">
              <a:avLst/>
            </a:prstGeom>
            <a:solidFill>
              <a:srgbClr val="74519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 dirty="0">
                  <a:solidFill>
                    <a:schemeClr val="lt1"/>
                  </a:solidFill>
                </a:rPr>
                <a:t>Contact</a:t>
              </a:r>
              <a:endParaRPr sz="3800" dirty="0">
                <a:solidFill>
                  <a:schemeClr val="lt1"/>
                </a:solidFill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63420" y="8865404"/>
            <a:ext cx="12386282" cy="19002802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63265" y="8865404"/>
            <a:ext cx="12411132" cy="934149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Stimuli &amp; Color Word Detection Task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07268" y="17316761"/>
            <a:ext cx="12381446" cy="431601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N = 20 normal hearing listeners in each of two experiments. </a:t>
            </a:r>
            <a:endParaRPr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Listeners responded to color words in the target stream (Fig. 1).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Listeners ignored an isochronous masker: either words from the same set (”</a:t>
            </a:r>
            <a:r>
              <a:rPr lang="en-US" sz="3000" b="1" dirty="0">
                <a:solidFill>
                  <a:srgbClr val="609DFF"/>
                </a:solidFill>
              </a:rPr>
              <a:t>Words</a:t>
            </a:r>
            <a:r>
              <a:rPr lang="en-US" sz="3000" dirty="0">
                <a:solidFill>
                  <a:schemeClr val="dk1"/>
                </a:solidFill>
              </a:rPr>
              <a:t>”), or scrambled speech (“</a:t>
            </a:r>
            <a:r>
              <a:rPr lang="en-US" sz="3000" b="1" dirty="0">
                <a:solidFill>
                  <a:srgbClr val="F9766D"/>
                </a:solidFill>
              </a:rPr>
              <a:t>Scrambled</a:t>
            </a:r>
            <a:r>
              <a:rPr lang="en-US" sz="3000" dirty="0">
                <a:solidFill>
                  <a:schemeClr val="dk1"/>
                </a:solidFill>
              </a:rPr>
              <a:t>”).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Target and masker were spoken by the same or different talkers.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2, masker was amplitude modulated with a Word envelope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Target and masker were filtered into non-overlapping bands (Fig. 2A).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Scrambling (Fig. 2B) preserved local </a:t>
            </a:r>
            <a:r>
              <a:rPr lang="en-US" sz="3000" dirty="0" err="1">
                <a:solidFill>
                  <a:schemeClr val="dk1"/>
                </a:solidFill>
              </a:rPr>
              <a:t>spectrotemporal</a:t>
            </a:r>
            <a:r>
              <a:rPr lang="en-US" sz="3000" dirty="0">
                <a:solidFill>
                  <a:schemeClr val="dk1"/>
                </a:solidFill>
              </a:rPr>
              <a:t> density. </a:t>
            </a:r>
          </a:p>
        </p:txBody>
      </p:sp>
      <p:sp>
        <p:nvSpPr>
          <p:cNvPr id="91" name="Google Shape;91;p13"/>
          <p:cNvSpPr txBox="1"/>
          <p:nvPr/>
        </p:nvSpPr>
        <p:spPr>
          <a:xfrm>
            <a:off x="468572" y="16314173"/>
            <a:ext cx="11771594" cy="709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Fig. 1.</a:t>
            </a:r>
            <a:r>
              <a:rPr lang="en" sz="2000" dirty="0">
                <a:solidFill>
                  <a:schemeClr val="dk1"/>
                </a:solidFill>
              </a:rPr>
              <a:t> Schematic of a single task block. Listeners attended to the sporadic target stream (top row), and ignored a simultaneous, isochronous Masker that depended on condition (bottom rows).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39416" y="28186365"/>
            <a:ext cx="12318693" cy="4579635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239416" y="28209137"/>
            <a:ext cx="12351299" cy="1024998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EEG Methods and ERP Analysis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333566" y="29269885"/>
            <a:ext cx="12041605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We measured 32-channel EEG throughout the task. 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Preprocessing included manual artifact rejection, eye blink/saccade rejection using ICA, and rejection of ERPs with magnitude ± 100 V.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We measured event-related potentials (ERPs), and calculated…</a:t>
            </a:r>
          </a:p>
          <a:p>
            <a:pPr marL="914400" lvl="1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en-US" sz="3000" dirty="0">
                <a:solidFill>
                  <a:schemeClr val="dk1"/>
                </a:solidFill>
              </a:rPr>
              <a:t>P1-N1 sensory onset responses in frontocentral electrodes</a:t>
            </a:r>
          </a:p>
          <a:p>
            <a:pPr marL="914400" lvl="1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○"/>
            </a:pPr>
            <a:r>
              <a:rPr lang="en-US" sz="3000" dirty="0">
                <a:solidFill>
                  <a:schemeClr val="dk1"/>
                </a:solidFill>
              </a:rPr>
              <a:t>P300 color word recognition responses in parietooccipital electrodes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93491" y="26786090"/>
            <a:ext cx="12121756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2. </a:t>
            </a:r>
            <a:r>
              <a:rPr lang="en-US" sz="2000" dirty="0">
                <a:solidFill>
                  <a:schemeClr val="dk1"/>
                </a:solidFill>
              </a:rPr>
              <a:t>Controls for energetic masking and </a:t>
            </a:r>
            <a:r>
              <a:rPr lang="en-US" sz="2000" dirty="0" err="1">
                <a:solidFill>
                  <a:schemeClr val="dk1"/>
                </a:solidFill>
              </a:rPr>
              <a:t>spectrotemporal</a:t>
            </a:r>
            <a:r>
              <a:rPr lang="en-US" sz="2000" dirty="0">
                <a:solidFill>
                  <a:schemeClr val="dk1"/>
                </a:solidFill>
              </a:rPr>
              <a:t> properties. (A) Target and masker were filtered into non-overlapping frequency bands. (B) The scrambling process resulted in similar </a:t>
            </a:r>
            <a:r>
              <a:rPr lang="en-US" sz="2000" dirty="0" err="1">
                <a:solidFill>
                  <a:schemeClr val="dk1"/>
                </a:solidFill>
              </a:rPr>
              <a:t>spectrotemporal</a:t>
            </a:r>
            <a:r>
              <a:rPr lang="en-US" sz="2000" dirty="0">
                <a:solidFill>
                  <a:schemeClr val="dk1"/>
                </a:solidFill>
              </a:rPr>
              <a:t> density between Word and Scrambled maskers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39409327" y="5111436"/>
            <a:ext cx="3984844" cy="727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P1-N1 to target color words was larger than to object words in the target stream</a:t>
            </a: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P1-N1 to the target stream was significantly larger </a:t>
            </a:r>
            <a:r>
              <a:rPr lang="en-US" sz="3000" dirty="0">
                <a:solidFill>
                  <a:schemeClr val="dk1"/>
                </a:solidFill>
              </a:rPr>
              <a:t>with a Scrambled masker than with a Word masker, especially when the talker was the same.</a:t>
            </a:r>
          </a:p>
        </p:txBody>
      </p:sp>
      <p:sp>
        <p:nvSpPr>
          <p:cNvPr id="99" name="Google Shape;99;p13"/>
          <p:cNvSpPr txBox="1"/>
          <p:nvPr/>
        </p:nvSpPr>
        <p:spPr>
          <a:xfrm>
            <a:off x="39159694" y="12846785"/>
            <a:ext cx="4560596" cy="3821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5.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ERPs over frontocentral electrodes. </a:t>
            </a:r>
            <a:r>
              <a:rPr lang="en-US" sz="2000" b="1" dirty="0"/>
              <a:t>Top row: </a:t>
            </a:r>
            <a:r>
              <a:rPr lang="en-US" sz="2000" dirty="0"/>
              <a:t>Time traces averaged over participants, with bands showing the across-participant standard error of the mean. </a:t>
            </a:r>
            <a:r>
              <a:rPr lang="en-US" sz="2000" b="1" dirty="0"/>
              <a:t>Bottom row: </a:t>
            </a:r>
            <a:r>
              <a:rPr lang="en-US" sz="2000" dirty="0"/>
              <a:t>P1-N1 magnitude. Group average and standard error of the mean shown by large symbols. Individual participant data (thin lines) are colored according to which P1-N1 is larger.</a:t>
            </a:r>
          </a:p>
        </p:txBody>
      </p:sp>
      <p:sp>
        <p:nvSpPr>
          <p:cNvPr id="100" name="Google Shape;100;p13"/>
          <p:cNvSpPr txBox="1"/>
          <p:nvPr/>
        </p:nvSpPr>
        <p:spPr>
          <a:xfrm>
            <a:off x="39159694" y="26088775"/>
            <a:ext cx="4484110" cy="34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6.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ERPs over parietooccipital electrodes. </a:t>
            </a:r>
            <a:r>
              <a:rPr lang="en-US" sz="2000" b="1" dirty="0"/>
              <a:t>Top row: </a:t>
            </a:r>
            <a:r>
              <a:rPr lang="en-US" sz="2000" dirty="0"/>
              <a:t>Time traces averaged over participants, with bands showing the across-participant standard error of the mean. </a:t>
            </a:r>
            <a:r>
              <a:rPr lang="en-US" sz="2000" b="1" dirty="0"/>
              <a:t>Bottom row: </a:t>
            </a:r>
            <a:r>
              <a:rPr lang="en-US" sz="2000" dirty="0"/>
              <a:t>P300 magnitude. Group average and standard error of the mean shown by large symbols. Individual participant data (thin lines) are colored according to which P300 is larger.</a:t>
            </a:r>
          </a:p>
        </p:txBody>
      </p:sp>
      <p:sp>
        <p:nvSpPr>
          <p:cNvPr id="106" name="Google Shape;106;p13"/>
          <p:cNvSpPr txBox="1"/>
          <p:nvPr/>
        </p:nvSpPr>
        <p:spPr>
          <a:xfrm>
            <a:off x="12873858" y="3708231"/>
            <a:ext cx="13484465" cy="14437063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>
              <a:solidFill>
                <a:schemeClr val="dk2"/>
              </a:solidFill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12871872" y="3708232"/>
            <a:ext cx="13446738" cy="1006042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>
                <a:solidFill>
                  <a:schemeClr val="lt1"/>
                </a:solidFill>
              </a:rPr>
              <a:t>Behavior Results</a:t>
            </a:r>
            <a:endParaRPr sz="4700" dirty="0">
              <a:solidFill>
                <a:schemeClr val="lt1"/>
              </a:solidFill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21859247" y="5960151"/>
            <a:ext cx="4448637" cy="897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Hit rates were higher with a Scrambled than a Word masker, but only with same talker.</a:t>
            </a: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Within-stream false alarm rates (target object words) were higher with a word than scrambled masker, and greater with the same talker.</a:t>
            </a:r>
            <a:br>
              <a:rPr lang="en-US" sz="3000" dirty="0">
                <a:solidFill>
                  <a:schemeClr val="dk1"/>
                </a:solidFill>
              </a:rPr>
            </a:b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Between stream false alarm rates (masker color words) were low, but higher when the talker was the same.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110" name="Google Shape;110;p13"/>
          <p:cNvSpPr txBox="1"/>
          <p:nvPr/>
        </p:nvSpPr>
        <p:spPr>
          <a:xfrm>
            <a:off x="13148967" y="16982211"/>
            <a:ext cx="8830047" cy="116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sz="2000" b="1" dirty="0">
                <a:solidFill>
                  <a:schemeClr val="dk1"/>
                </a:solidFill>
              </a:rPr>
              <a:t>Fig. 3.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/>
              <a:t>Individual behavioral data (small symbols connected by thin lines) and across-subject average and standard error (large symbols with error bars).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11" name="Google Shape;111;p13" descr="A purple text with a black backgroun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841774" y="81887"/>
            <a:ext cx="3047152" cy="304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75DBD2-AED1-5A68-1B8D-9DEA820E4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91" y="10084296"/>
            <a:ext cx="12121756" cy="6060878"/>
          </a:xfrm>
          <a:prstGeom prst="rect">
            <a:avLst/>
          </a:prstGeom>
        </p:spPr>
      </p:pic>
      <p:sp>
        <p:nvSpPr>
          <p:cNvPr id="12" name="Google Shape;106;p13">
            <a:extLst>
              <a:ext uri="{FF2B5EF4-FFF2-40B4-BE49-F238E27FC236}">
                <a16:creationId xmlns:a16="http://schemas.microsoft.com/office/drawing/2014/main" id="{AFEF5846-D131-E8DC-B3C8-734815A1CC0B}"/>
              </a:ext>
            </a:extLst>
          </p:cNvPr>
          <p:cNvSpPr txBox="1"/>
          <p:nvPr/>
        </p:nvSpPr>
        <p:spPr>
          <a:xfrm>
            <a:off x="12871872" y="18372487"/>
            <a:ext cx="13486446" cy="10835111"/>
          </a:xfrm>
          <a:prstGeom prst="rect">
            <a:avLst/>
          </a:prstGeom>
          <a:noFill/>
          <a:ln w="76200" cap="flat" cmpd="sng">
            <a:solidFill>
              <a:srgbClr val="74519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900" dirty="0">
              <a:solidFill>
                <a:schemeClr val="dk2"/>
              </a:solidFill>
            </a:endParaRPr>
          </a:p>
        </p:txBody>
      </p:sp>
      <p:sp>
        <p:nvSpPr>
          <p:cNvPr id="13" name="Google Shape;107;p13">
            <a:extLst>
              <a:ext uri="{FF2B5EF4-FFF2-40B4-BE49-F238E27FC236}">
                <a16:creationId xmlns:a16="http://schemas.microsoft.com/office/drawing/2014/main" id="{03EB0E5F-C13F-9C8B-BDF7-56F9E62AD5E8}"/>
              </a:ext>
            </a:extLst>
          </p:cNvPr>
          <p:cNvSpPr txBox="1"/>
          <p:nvPr/>
        </p:nvSpPr>
        <p:spPr>
          <a:xfrm>
            <a:off x="12871872" y="18378050"/>
            <a:ext cx="13486446" cy="1141776"/>
          </a:xfrm>
          <a:prstGeom prst="rect">
            <a:avLst/>
          </a:prstGeom>
          <a:solidFill>
            <a:srgbClr val="74519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solidFill>
                  <a:schemeClr val="lt1"/>
                </a:solidFill>
              </a:rPr>
              <a:t>ERPs to the masker stream</a:t>
            </a:r>
            <a:endParaRPr sz="4700" dirty="0">
              <a:solidFill>
                <a:schemeClr val="lt1"/>
              </a:solidFill>
            </a:endParaRPr>
          </a:p>
        </p:txBody>
      </p: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BA163093-EF32-47F8-24C2-0C01D3A38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70545" y="4971745"/>
            <a:ext cx="8608469" cy="11804188"/>
          </a:xfrm>
          <a:prstGeom prst="rect">
            <a:avLst/>
          </a:prstGeom>
        </p:spPr>
      </p:pic>
      <p:pic>
        <p:nvPicPr>
          <p:cNvPr id="24" name="Picture 23" descr="A puzzle pieces on a black background&#10;&#10;AI-generated content may be incorrect.">
            <a:extLst>
              <a:ext uri="{FF2B5EF4-FFF2-40B4-BE49-F238E27FC236}">
                <a16:creationId xmlns:a16="http://schemas.microsoft.com/office/drawing/2014/main" id="{DD964B19-81EC-24C2-0A1F-1BB1A71C82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16467" y="15114890"/>
            <a:ext cx="3608274" cy="2577338"/>
          </a:xfrm>
          <a:prstGeom prst="rect">
            <a:avLst/>
          </a:prstGeom>
        </p:spPr>
      </p:pic>
      <p:sp>
        <p:nvSpPr>
          <p:cNvPr id="30" name="Google Shape;108;p13">
            <a:extLst>
              <a:ext uri="{FF2B5EF4-FFF2-40B4-BE49-F238E27FC236}">
                <a16:creationId xmlns:a16="http://schemas.microsoft.com/office/drawing/2014/main" id="{94A1DFF1-FC87-4408-546A-0C56456E3DB6}"/>
              </a:ext>
            </a:extLst>
          </p:cNvPr>
          <p:cNvSpPr txBox="1"/>
          <p:nvPr/>
        </p:nvSpPr>
        <p:spPr>
          <a:xfrm>
            <a:off x="22631356" y="19971973"/>
            <a:ext cx="3539004" cy="8056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1, ERPs followed the Words masker envelope but did not show rhythmic structure for a Scrambled masker.</a:t>
            </a: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lang="en-US" sz="3000" dirty="0">
              <a:solidFill>
                <a:schemeClr val="dk1"/>
              </a:solidFill>
            </a:endParaRPr>
          </a:p>
          <a:p>
            <a:pPr marL="3175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</a:pPr>
            <a:endParaRPr lang="en-US" sz="3000" dirty="0">
              <a:solidFill>
                <a:schemeClr val="dk1"/>
              </a:solidFill>
            </a:endParaRPr>
          </a:p>
          <a:p>
            <a:pPr marL="457200" lvl="0" indent="-425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000" dirty="0">
                <a:solidFill>
                  <a:schemeClr val="dk1"/>
                </a:solidFill>
              </a:rPr>
              <a:t>In Exp. 2, we addressed this confound by amplitude modulating the Scrambled masker. </a:t>
            </a:r>
          </a:p>
          <a:p>
            <a:pPr marL="457200" lvl="0" indent="-425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5" name="Google Shape;110;p13">
            <a:extLst>
              <a:ext uri="{FF2B5EF4-FFF2-40B4-BE49-F238E27FC236}">
                <a16:creationId xmlns:a16="http://schemas.microsoft.com/office/drawing/2014/main" id="{1859B42B-8E75-22D3-07BB-B88D5BD3B187}"/>
              </a:ext>
            </a:extLst>
          </p:cNvPr>
          <p:cNvSpPr txBox="1"/>
          <p:nvPr/>
        </p:nvSpPr>
        <p:spPr>
          <a:xfrm>
            <a:off x="13148967" y="28327631"/>
            <a:ext cx="9257799" cy="77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>
                <a:solidFill>
                  <a:schemeClr val="dk1"/>
                </a:solidFill>
              </a:rPr>
              <a:t>Fig. 4</a:t>
            </a:r>
            <a:r>
              <a:rPr lang="en-US" sz="2000" b="1" dirty="0">
                <a:solidFill>
                  <a:schemeClr val="dk1"/>
                </a:solidFill>
              </a:rPr>
              <a:t>. </a:t>
            </a:r>
            <a:r>
              <a:rPr lang="en-US" sz="2000" dirty="0"/>
              <a:t>ERPs evoked by masker streams over frontocentral electrodes, time locked to word onsets in the Word masker.</a:t>
            </a:r>
            <a:br>
              <a:rPr lang="en-US" sz="2000" dirty="0"/>
            </a:b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026" name="Picture 2" descr="Office of Naval Research (ONR) Official Logo">
            <a:extLst>
              <a:ext uri="{FF2B5EF4-FFF2-40B4-BE49-F238E27FC236}">
                <a16:creationId xmlns:a16="http://schemas.microsoft.com/office/drawing/2014/main" id="{ECB7A1F6-35CA-6A15-2E1A-8D7CE244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639" y="31068200"/>
            <a:ext cx="2516022" cy="11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E656DC-5881-5BF6-FAE4-B13B5E757C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5288" y="21237190"/>
            <a:ext cx="9975312" cy="5526128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B59B30F1-E92A-A7EA-0D67-F09D92BDCA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62115" y="18593988"/>
            <a:ext cx="12139033" cy="10686499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8C729A8-B541-E7F3-73C4-37AA649D5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928914" y="5070829"/>
            <a:ext cx="12334226" cy="10858335"/>
          </a:xfrm>
          <a:prstGeom prst="rect">
            <a:avLst/>
          </a:prstGeom>
        </p:spPr>
      </p:pic>
      <p:pic>
        <p:nvPicPr>
          <p:cNvPr id="16" name="Picture 15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28EA1B2B-A99F-FFBF-6A37-9AEFE83ECB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006327" y="19840723"/>
            <a:ext cx="9385305" cy="83190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13924</TotalTime>
  <Words>1157</Words>
  <Application>Microsoft Macintosh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 Noah Richardson</cp:lastModifiedBy>
  <cp:revision>56</cp:revision>
  <dcterms:modified xsi:type="dcterms:W3CDTF">2026-01-27T21:54:35Z</dcterms:modified>
</cp:coreProperties>
</file>